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32461200" cy="3794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ACB"/>
    <a:srgbClr val="0093D0"/>
    <a:srgbClr val="005596"/>
    <a:srgbClr val="003762"/>
    <a:srgbClr val="C5EAF8"/>
    <a:srgbClr val="8AD5F0"/>
    <a:srgbClr val="669900"/>
    <a:srgbClr val="8ABD00"/>
    <a:srgbClr val="D6E3BC"/>
    <a:srgbClr val="C6E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129" autoAdjust="0"/>
  </p:normalViewPr>
  <p:slideViewPr>
    <p:cSldViewPr>
      <p:cViewPr>
        <p:scale>
          <a:sx n="25" d="100"/>
          <a:sy n="25" d="100"/>
        </p:scale>
        <p:origin x="-1152" y="204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Click to edit the notes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 dirty="0"/>
              <a:t>&lt;header&gt;</a:t>
            </a:r>
            <a:endParaRPr dirty="0"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CA" dirty="0"/>
              <a:t>&lt;date/time&gt;</a:t>
            </a:r>
            <a:endParaRPr dirty="0"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CA" dirty="0"/>
              <a:t>&lt;footer&gt;</a:t>
            </a:r>
            <a:endParaRPr dirty="0"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ED86676A-A5F5-46D1-8C9F-9C9102DBD035}" type="slidenum">
              <a:rPr lang="en-CA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372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3246480" y="18024480"/>
            <a:ext cx="25967880" cy="1707624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3" name="TextShape 2"/>
          <p:cNvSpPr txBox="1"/>
          <p:nvPr/>
        </p:nvSpPr>
        <p:spPr>
          <a:xfrm>
            <a:off x="18386280" y="36044280"/>
            <a:ext cx="14066640" cy="189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57780E4-EA4B-48E5-86BA-F74B1F4DB141}" type="slidenum">
              <a:rPr lang="en-CA" sz="1200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94562" y="17674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94562" y="7702560"/>
            <a:ext cx="39501720" cy="190926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291122" y="10226520"/>
            <a:ext cx="37308600" cy="16568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395013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4920"/>
          </a:xfrm>
          <a:prstGeom prst="rect">
            <a:avLst/>
          </a:prstGeom>
        </p:spPr>
        <p:txBody>
          <a:bodyPr lIns="393840" tIns="196920" rIns="393840" bIns="196920" anchor="ctr"/>
          <a:lstStyle/>
          <a:p>
            <a:pPr algn="ctr">
              <a:lnSpc>
                <a:spcPct val="100000"/>
              </a:lnSpc>
            </a:pPr>
            <a:r>
              <a:rPr lang="en-US" sz="19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2195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 dirty="0"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4995442" y="29978280"/>
            <a:ext cx="138999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 dirty="0"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31454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pPr>
              <a:lnSpc>
                <a:spcPct val="100000"/>
              </a:lnSpc>
            </a:pPr>
            <a:fld id="{CDDD0142-4DF2-421A-BD9B-09E14767CAB2}" type="slidenum">
              <a:rPr lang="en-CA" sz="6000">
                <a:solidFill>
                  <a:srgbClr val="000000"/>
                </a:solidFill>
                <a:latin typeface="Arial"/>
              </a:rPr>
              <a:t>‹#›</a:t>
            </a:fld>
            <a:endParaRPr dirty="0"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0424" y="26756344"/>
            <a:ext cx="5904656" cy="35427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432" y="18610242"/>
            <a:ext cx="6058174" cy="302908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7233" y="21639328"/>
            <a:ext cx="6138211" cy="3069105"/>
          </a:xfrm>
          <a:prstGeom prst="rect">
            <a:avLst/>
          </a:prstGeom>
        </p:spPr>
      </p:pic>
      <p:sp>
        <p:nvSpPr>
          <p:cNvPr id="51" name="CustomShape 10"/>
          <p:cNvSpPr/>
          <p:nvPr/>
        </p:nvSpPr>
        <p:spPr>
          <a:xfrm>
            <a:off x="38350141" y="9663545"/>
            <a:ext cx="3190521" cy="2671115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 algn="just">
              <a:lnSpc>
                <a:spcPct val="100000"/>
              </a:lnSpc>
              <a:buSzPct val="200000"/>
              <a:buFont typeface="Arial" pitchFamily="34" charset="0"/>
              <a:buChar char="•"/>
            </a:pPr>
            <a:endParaRPr lang="en-CA" sz="3200" dirty="0" smtClean="0">
              <a:latin typeface="Calibri"/>
            </a:endParaRPr>
          </a:p>
        </p:txBody>
      </p:sp>
      <p:pic>
        <p:nvPicPr>
          <p:cNvPr id="65" name="Picture 2"/>
          <p:cNvPicPr/>
          <p:nvPr/>
        </p:nvPicPr>
        <p:blipFill>
          <a:blip r:embed="rId6"/>
          <a:stretch>
            <a:fillRect/>
          </a:stretch>
        </p:blipFill>
        <p:spPr>
          <a:xfrm>
            <a:off x="37391400" y="977480"/>
            <a:ext cx="4721760" cy="1752840"/>
          </a:xfrm>
          <a:prstGeom prst="rect">
            <a:avLst/>
          </a:prstGeom>
        </p:spPr>
      </p:pic>
      <p:sp>
        <p:nvSpPr>
          <p:cNvPr id="70" name="CustomShape 26"/>
          <p:cNvSpPr/>
          <p:nvPr/>
        </p:nvSpPr>
        <p:spPr>
          <a:xfrm>
            <a:off x="1711354" y="761456"/>
            <a:ext cx="31611512" cy="1728192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 sz="7800" b="1" dirty="0" smtClean="0">
                <a:solidFill>
                  <a:srgbClr val="003762"/>
                </a:solidFill>
                <a:latin typeface="Century Gothic" pitchFamily="34" charset="0"/>
                <a:ea typeface="arial;sans-serif"/>
                <a:cs typeface="Century Gothic"/>
              </a:rPr>
              <a:t>The Need for Speed: High Frequency Finance and Short Selling</a:t>
            </a:r>
            <a:endParaRPr dirty="0">
              <a:solidFill>
                <a:srgbClr val="003762"/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1" name="CustomShape 27"/>
          <p:cNvSpPr/>
          <p:nvPr/>
        </p:nvSpPr>
        <p:spPr>
          <a:xfrm>
            <a:off x="1730712" y="1985592"/>
            <a:ext cx="27522000" cy="1584176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4400" b="1" dirty="0" smtClean="0">
                <a:solidFill>
                  <a:srgbClr val="000000"/>
                </a:solidFill>
                <a:latin typeface="Calibri"/>
              </a:rPr>
              <a:t>Jonathan Gillett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 smtClean="0">
                <a:latin typeface="Calibri"/>
                <a:ea typeface="Arial"/>
              </a:rPr>
              <a:t>Ryan Riordan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 smtClean="0">
                <a:latin typeface="Calibri"/>
                <a:ea typeface="Arial"/>
              </a:rPr>
              <a:t>Jonathan </a:t>
            </a:r>
            <a:r>
              <a:rPr lang="en-CA" sz="4400" b="1" dirty="0" err="1" smtClean="0">
                <a:latin typeface="Calibri"/>
                <a:ea typeface="Arial"/>
              </a:rPr>
              <a:t>Brogaard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
Faculty of </a:t>
            </a:r>
            <a:r>
              <a:rPr lang="en-CA" sz="4400" b="1" dirty="0" smtClean="0">
                <a:solidFill>
                  <a:srgbClr val="000000"/>
                </a:solidFill>
                <a:latin typeface="Calibri"/>
                <a:ea typeface="Arial"/>
              </a:rPr>
              <a:t>Business and IT </a:t>
            </a:r>
            <a:r>
              <a:rPr lang="en-CA" sz="4400" b="1" dirty="0" smtClean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dirty="0" smtClean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University of Ontario Institute of Technology </a:t>
            </a:r>
            <a:r>
              <a:rPr lang="en-CA" sz="4400" b="1" dirty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dirty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dirty="0">
                <a:solidFill>
                  <a:srgbClr val="000000"/>
                </a:solidFill>
                <a:latin typeface="Calibri"/>
                <a:ea typeface="Arial"/>
              </a:rPr>
              <a:t>Oshawa, Ontario, </a:t>
            </a:r>
            <a:r>
              <a:rPr lang="en-CA" sz="4400" b="1" dirty="0" smtClean="0">
                <a:solidFill>
                  <a:srgbClr val="000000"/>
                </a:solidFill>
                <a:latin typeface="Calibri"/>
                <a:ea typeface="Arial"/>
              </a:rPr>
              <a:t>Canada</a:t>
            </a:r>
            <a:endParaRPr dirty="0"/>
          </a:p>
        </p:txBody>
      </p:sp>
      <p:grpSp>
        <p:nvGrpSpPr>
          <p:cNvPr id="64" name="Group 63"/>
          <p:cNvGrpSpPr/>
          <p:nvPr/>
        </p:nvGrpSpPr>
        <p:grpSpPr>
          <a:xfrm>
            <a:off x="1181440" y="3713096"/>
            <a:ext cx="1709175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6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Introduction</a:t>
              </a:r>
              <a:endParaRPr dirty="0"/>
            </a:p>
          </p:txBody>
        </p:sp>
        <p:sp>
          <p:nvSpPr>
            <p:cNvPr id="74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75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108" name="Group 107"/>
          <p:cNvGrpSpPr/>
          <p:nvPr/>
        </p:nvGrpSpPr>
        <p:grpSpPr>
          <a:xfrm>
            <a:off x="1181640" y="10194504"/>
            <a:ext cx="17091552" cy="1152816"/>
            <a:chOff x="1329120" y="13506872"/>
            <a:chExt cx="16855379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9" name="CustomShape 4"/>
            <p:cNvSpPr/>
            <p:nvPr/>
          </p:nvSpPr>
          <p:spPr>
            <a:xfrm>
              <a:off x="1984501" y="13506872"/>
              <a:ext cx="16199998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  <a:tabLst>
                  <a:tab pos="15716250" algn="l"/>
                </a:tabLst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Methodology</a:t>
              </a:r>
              <a:endParaRPr dirty="0"/>
            </a:p>
          </p:txBody>
        </p:sp>
        <p:sp>
          <p:nvSpPr>
            <p:cNvPr id="11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11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7098471" y="30284736"/>
                <a:ext cx="4189945" cy="1456375"/>
              </a:xfrm>
              <a:prstGeom prst="foldedCorner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i="1" smtClean="0">
                        <a:latin typeface="Cambria Math"/>
                      </a:rPr>
                      <m:t>𝑅𝑄𝑆</m:t>
                    </m:r>
                    <m:r>
                      <a:rPr lang="en-CA" sz="2400" i="1" smtClean="0">
                        <a:latin typeface="Cambria Math"/>
                      </a:rPr>
                      <m:t> ~ </m:t>
                    </m:r>
                    <m:r>
                      <a:rPr lang="en-CA" sz="2400" i="1" smtClean="0">
                        <a:latin typeface="Cambria Math"/>
                      </a:rPr>
                      <m:t>𝑠𝑠𝑏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 smtClean="0">
                        <a:latin typeface="Cambria Math"/>
                      </a:rPr>
                      <m:t>𝑚𝑎𝑟𝑘𝑒</m:t>
                    </m:r>
                    <m:sSub>
                      <m:sSubPr>
                        <m:ctrlPr>
                          <a:rPr lang="en-CA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CA" sz="2400" i="1" smtClean="0">
                            <a:latin typeface="Cambria Math"/>
                          </a:rPr>
                          <m:t>𝑐𝑎𝑝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𝑠𝑢</m:t>
                    </m:r>
                    <m:sSub>
                      <m:sSubPr>
                        <m:ctrlPr>
                          <a:rPr lang="en-CA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CA" sz="2400" i="1">
                            <a:latin typeface="Cambria Math"/>
                          </a:rPr>
                          <m:t>𝑣𝑜𝑙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∗ </m:t>
                    </m:r>
                    <m:r>
                      <a:rPr lang="en-CA" sz="2400" i="1">
                        <a:latin typeface="Cambria Math"/>
                      </a:rPr>
                      <m:t>𝑠𝑠𝑏</m:t>
                    </m:r>
                  </m:oMath>
                </a14:m>
                <a:r>
                  <a:rPr lang="en-CA" sz="2400" dirty="0" smtClean="0"/>
                  <a:t> </a:t>
                </a:r>
                <a:endParaRPr lang="en-CA" sz="2400" dirty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98471" y="30284736"/>
                <a:ext cx="4189945" cy="1456375"/>
              </a:xfrm>
              <a:prstGeom prst="foldedCorner">
                <a:avLst/>
              </a:prstGeom>
              <a:blipFill rotWithShape="1">
                <a:blip r:embed="rId7"/>
                <a:stretch>
                  <a:fillRect l="-87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9" name="Group 48"/>
          <p:cNvGrpSpPr/>
          <p:nvPr/>
        </p:nvGrpSpPr>
        <p:grpSpPr>
          <a:xfrm>
            <a:off x="21081505" y="371378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0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Results</a:t>
              </a:r>
              <a:endParaRPr dirty="0"/>
            </a:p>
          </p:txBody>
        </p:sp>
        <p:sp>
          <p:nvSpPr>
            <p:cNvPr id="52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3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4" name="Group 53"/>
          <p:cNvGrpSpPr/>
          <p:nvPr/>
        </p:nvGrpSpPr>
        <p:grpSpPr>
          <a:xfrm>
            <a:off x="21081506" y="2034694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5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Conclusions and Further Research</a:t>
              </a:r>
              <a:endParaRPr dirty="0"/>
            </a:p>
          </p:txBody>
        </p:sp>
        <p:sp>
          <p:nvSpPr>
            <p:cNvPr id="56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7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8" name="Group 57"/>
          <p:cNvGrpSpPr/>
          <p:nvPr/>
        </p:nvGrpSpPr>
        <p:grpSpPr>
          <a:xfrm>
            <a:off x="21081506" y="25675536"/>
            <a:ext cx="21100197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9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References</a:t>
              </a:r>
              <a:endParaRPr dirty="0"/>
            </a:p>
          </p:txBody>
        </p:sp>
        <p:sp>
          <p:nvSpPr>
            <p:cNvPr id="6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62" name="Group 61"/>
          <p:cNvGrpSpPr/>
          <p:nvPr/>
        </p:nvGrpSpPr>
        <p:grpSpPr>
          <a:xfrm>
            <a:off x="21081507" y="29275936"/>
            <a:ext cx="2109834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3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Acknowledgements</a:t>
              </a:r>
              <a:endParaRPr dirty="0"/>
            </a:p>
          </p:txBody>
        </p:sp>
        <p:sp>
          <p:nvSpPr>
            <p:cNvPr id="67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8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sp>
        <p:nvSpPr>
          <p:cNvPr id="9" name="Rounded Rectangle 8"/>
          <p:cNvSpPr/>
          <p:nvPr/>
        </p:nvSpPr>
        <p:spPr>
          <a:xfrm>
            <a:off x="2143400" y="12118636"/>
            <a:ext cx="15409712" cy="5132652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352" y="12858800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65326" y="1285851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7" name="Down Arrow 6"/>
          <p:cNvSpPr/>
          <p:nvPr/>
        </p:nvSpPr>
        <p:spPr>
          <a:xfrm>
            <a:off x="9299552" y="1573912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Bent-Up Arrow 7"/>
          <p:cNvSpPr/>
          <p:nvPr/>
        </p:nvSpPr>
        <p:spPr>
          <a:xfrm rot="5400000">
            <a:off x="3148539" y="14536526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6" name="Group 5"/>
          <p:cNvGrpSpPr/>
          <p:nvPr/>
        </p:nvGrpSpPr>
        <p:grpSpPr>
          <a:xfrm>
            <a:off x="2719464" y="12282736"/>
            <a:ext cx="4095812" cy="2386651"/>
            <a:chOff x="1846011" y="12345748"/>
            <a:chExt cx="3888432" cy="2691026"/>
          </a:xfrm>
        </p:grpSpPr>
        <p:sp>
          <p:nvSpPr>
            <p:cNvPr id="2" name="Flowchart: Magnetic Disk 1"/>
            <p:cNvSpPr/>
            <p:nvPr/>
          </p:nvSpPr>
          <p:spPr>
            <a:xfrm>
              <a:off x="1846011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 smtClean="0">
                  <a:latin typeface="Calibri" pitchFamily="34" charset="0"/>
                  <a:cs typeface="Calibri" pitchFamily="34" charset="0"/>
                </a:rPr>
                <a:t>NASDAQ</a:t>
              </a:r>
              <a:endParaRPr lang="en-CA" sz="5400" dirty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68288" y="14062484"/>
              <a:ext cx="3866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Database Identifying HFT and Short-Sales</a:t>
              </a:r>
              <a:endParaRPr lang="en-CA" sz="24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8" name="Bent-Up Arrow 77"/>
          <p:cNvSpPr/>
          <p:nvPr/>
        </p:nvSpPr>
        <p:spPr>
          <a:xfrm rot="16200000" flipH="1">
            <a:off x="14650140" y="14554982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48" name="Group 47"/>
          <p:cNvGrpSpPr/>
          <p:nvPr/>
        </p:nvGrpSpPr>
        <p:grpSpPr>
          <a:xfrm>
            <a:off x="12822862" y="12354744"/>
            <a:ext cx="3938163" cy="2376264"/>
            <a:chOff x="1868288" y="12345748"/>
            <a:chExt cx="3938163" cy="2691026"/>
          </a:xfrm>
        </p:grpSpPr>
        <p:sp>
          <p:nvSpPr>
            <p:cNvPr id="69" name="Flowchart: Magnetic Disk 68"/>
            <p:cNvSpPr/>
            <p:nvPr/>
          </p:nvSpPr>
          <p:spPr>
            <a:xfrm>
              <a:off x="1918019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 smtClean="0">
                  <a:latin typeface="Calibri" pitchFamily="34" charset="0"/>
                  <a:cs typeface="Calibri" pitchFamily="34" charset="0"/>
                </a:rPr>
                <a:t>TAQ</a:t>
              </a:r>
              <a:endParaRPr lang="en-CA" sz="5400" dirty="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868288" y="14062484"/>
              <a:ext cx="3866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 pitchFamily="34" charset="0"/>
                  <a:cs typeface="Calibri" pitchFamily="34" charset="0"/>
                </a:rPr>
                <a:t>Trade And Quote Database</a:t>
              </a:r>
              <a:endParaRPr lang="en-CA" sz="24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240990" y="15091048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Merge NASDAQ HFT data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with short-sales and TAQ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40990" y="16459200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Aggregate data (time and trade weighted)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6607896" y="11315768"/>
            <a:ext cx="6336704" cy="822960"/>
          </a:xfrm>
          <a:prstGeom prst="roundRect">
            <a:avLst/>
          </a:prstGeom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Processing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3093194" y="22991762"/>
            <a:ext cx="7715466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  <a:cs typeface="Calibri" pitchFamily="34" charset="0"/>
              </a:rPr>
              <a:t>Visualization of market quality measures and descriptive statistics to aid in creating the initial design of the statistical models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regressions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87729" y="18751950"/>
            <a:ext cx="7552415" cy="10556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Calculate market quality measures and descriptive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statistics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287729" y="20615498"/>
            <a:ext cx="7552415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Match banned stocks to a control group of unbanned stocks based on price, volume and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5" name="Down Arrow 94"/>
          <p:cNvSpPr/>
          <p:nvPr/>
        </p:nvSpPr>
        <p:spPr>
          <a:xfrm>
            <a:off x="5239744" y="2682835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6" name="TextBox 95"/>
          <p:cNvSpPr txBox="1"/>
          <p:nvPr/>
        </p:nvSpPr>
        <p:spPr>
          <a:xfrm>
            <a:off x="2972608" y="26197412"/>
            <a:ext cx="7552415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Calibri" pitchFamily="34" charset="0"/>
                <a:cs typeface="Calibri" pitchFamily="34" charset="0"/>
              </a:rPr>
              <a:t>Creation of  statistical models 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Flowchart: Decision 18"/>
          <p:cNvSpPr/>
          <p:nvPr/>
        </p:nvSpPr>
        <p:spPr>
          <a:xfrm>
            <a:off x="3889534" y="27583688"/>
            <a:ext cx="3150410" cy="2196305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9" name="TextBox 28"/>
          <p:cNvSpPr txBox="1"/>
          <p:nvPr/>
        </p:nvSpPr>
        <p:spPr>
          <a:xfrm>
            <a:off x="4222754" y="27922988"/>
            <a:ext cx="2529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  <a:cs typeface="Calibri" pitchFamily="34" charset="0"/>
              </a:rPr>
              <a:t>Assessment of models based on regression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analysis with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Bent-Up Arrow 99"/>
          <p:cNvSpPr/>
          <p:nvPr/>
        </p:nvSpPr>
        <p:spPr>
          <a:xfrm>
            <a:off x="7039944" y="26886724"/>
            <a:ext cx="1597439" cy="1885844"/>
          </a:xfrm>
          <a:prstGeom prst="bentUpArrow">
            <a:avLst>
              <a:gd name="adj1" fmla="val 11234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1" name="TextBox 100"/>
          <p:cNvSpPr txBox="1"/>
          <p:nvPr/>
        </p:nvSpPr>
        <p:spPr>
          <a:xfrm>
            <a:off x="8048056" y="28052488"/>
            <a:ext cx="3111378" cy="17366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do not accurately explain the results based on the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4" name="Bent-Up Arrow 103"/>
          <p:cNvSpPr/>
          <p:nvPr/>
        </p:nvSpPr>
        <p:spPr>
          <a:xfrm rot="5400000">
            <a:off x="5577325" y="29593108"/>
            <a:ext cx="1152815" cy="1526586"/>
          </a:xfrm>
          <a:prstGeom prst="bentUpArrow">
            <a:avLst>
              <a:gd name="adj1" fmla="val 15039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2" name="TextBox 101"/>
          <p:cNvSpPr txBox="1"/>
          <p:nvPr/>
        </p:nvSpPr>
        <p:spPr>
          <a:xfrm>
            <a:off x="2819208" y="30396582"/>
            <a:ext cx="3111378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explain the results with statistical significance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6011" y="4865912"/>
            <a:ext cx="15678526" cy="4780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The goal of the research was to better understand the impact of the short-selling activities of high frequency traders (HFT) on market liquidity and efficiency.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Two NASDAQ databases were used, containing more than 1000 stocks over a four month period that includes a ban on short-selling during the recent financial crisis</a:t>
            </a:r>
            <a:r>
              <a:rPr lang="en-US" sz="3600" dirty="0" smtClean="0">
                <a:latin typeface="Calibri" pitchFamily="34" charset="0"/>
                <a:ea typeface="+mj-ea"/>
                <a:cs typeface="Calibri" pitchFamily="34" charset="0"/>
              </a:rPr>
              <a:t>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Our findings will help regulators, investors and market operators to better understand the impact of regulations restricting short-selling and the impact of HFT before, during and after regulatory interventions.</a:t>
            </a:r>
            <a:endParaRPr lang="en-US" sz="3600" dirty="0">
              <a:latin typeface="Calibri" pitchFamily="34" charset="0"/>
              <a:ea typeface="+mj-ea"/>
              <a:cs typeface="Calibri" pitchFamily="34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2143400" y="25964256"/>
            <a:ext cx="15409712" cy="5976664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6607896" y="25181063"/>
            <a:ext cx="6336704" cy="783193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Statistical </a:t>
            </a:r>
            <a:r>
              <a:rPr lang="en-US" sz="4000" b="1" dirty="0" err="1" smtClean="0">
                <a:latin typeface="Calibri" pitchFamily="34" charset="0"/>
                <a:cs typeface="Calibri" pitchFamily="34" charset="0"/>
              </a:rPr>
              <a:t>Modelling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0" name="Down Arrow 89"/>
          <p:cNvSpPr/>
          <p:nvPr/>
        </p:nvSpPr>
        <p:spPr>
          <a:xfrm>
            <a:off x="6716901" y="19868822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1" name="Down Arrow 90"/>
          <p:cNvSpPr/>
          <p:nvPr/>
        </p:nvSpPr>
        <p:spPr>
          <a:xfrm>
            <a:off x="6716901" y="2221984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2" name="Rounded Rectangle 91"/>
          <p:cNvSpPr/>
          <p:nvPr/>
        </p:nvSpPr>
        <p:spPr>
          <a:xfrm>
            <a:off x="2143400" y="18538537"/>
            <a:ext cx="15409712" cy="6201583"/>
          </a:xfrm>
          <a:prstGeom prst="roundRect">
            <a:avLst/>
          </a:prstGeom>
          <a:noFill/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3" name="TextBox 92"/>
          <p:cNvSpPr txBox="1">
            <a:spLocks/>
          </p:cNvSpPr>
          <p:nvPr/>
        </p:nvSpPr>
        <p:spPr>
          <a:xfrm>
            <a:off x="6607896" y="17755344"/>
            <a:ext cx="6336704" cy="783193"/>
          </a:xfrm>
          <a:prstGeom prst="roundRect">
            <a:avLst>
              <a:gd name="adj" fmla="val 27369"/>
            </a:avLst>
          </a:prstGeom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</a:t>
            </a:r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2833</TotalTime>
  <Words>264</Words>
  <Application>Microsoft Office PowerPoint</Application>
  <PresentationFormat>Custom</PresentationFormat>
  <Paragraphs>29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Heron</dc:creator>
  <cp:lastModifiedBy>VM</cp:lastModifiedBy>
  <cp:revision>161</cp:revision>
  <dcterms:modified xsi:type="dcterms:W3CDTF">2013-08-17T06:51:03Z</dcterms:modified>
</cp:coreProperties>
</file>